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62" r:id="rId4"/>
    <p:sldId id="380" r:id="rId5"/>
    <p:sldId id="390" r:id="rId6"/>
    <p:sldId id="382" r:id="rId7"/>
    <p:sldId id="372" r:id="rId8"/>
    <p:sldId id="378" r:id="rId9"/>
    <p:sldId id="384" r:id="rId10"/>
    <p:sldId id="386" r:id="rId11"/>
    <p:sldId id="387" r:id="rId12"/>
    <p:sldId id="388" r:id="rId13"/>
    <p:sldId id="385" r:id="rId14"/>
    <p:sldId id="375" r:id="rId15"/>
    <p:sldId id="376" r:id="rId16"/>
    <p:sldId id="391" r:id="rId17"/>
    <p:sldId id="392" r:id="rId18"/>
    <p:sldId id="393" r:id="rId19"/>
    <p:sldId id="394" r:id="rId20"/>
    <p:sldId id="383" r:id="rId21"/>
    <p:sldId id="389" r:id="rId2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E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2" autoAdjust="0"/>
    <p:restoredTop sz="94629" autoAdjust="0"/>
  </p:normalViewPr>
  <p:slideViewPr>
    <p:cSldViewPr>
      <p:cViewPr>
        <p:scale>
          <a:sx n="60" d="100"/>
          <a:sy n="60" d="100"/>
        </p:scale>
        <p:origin x="-138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AA096F-C7B7-4636-A0D9-21C26AA3F384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44A791-EBE6-4D58-BADE-A25CD65F5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9383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CF3362-3CC6-492F-9150-8475F534EA1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590A22-75DA-42A3-B87F-4C7E271C42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1078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0A22-75DA-42A3-B87F-4C7E271C42A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0A22-75DA-42A3-B87F-4C7E271C42A3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58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FFB4-BA5F-4C3A-B025-EBF20E99A063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80B-971D-4FF8-B7F8-9D546BACBE2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21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FA0D-B100-4EC8-97B7-97F8B6558DFB}" type="datetime1">
              <a:rPr lang="es-MX" smtClean="0"/>
              <a:t>03/05/2018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80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4F0-F561-49FE-9648-FE699FCA5428}" type="datetime1">
              <a:rPr lang="es-MX" smtClean="0"/>
              <a:t>03/05/2018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08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99176" cy="1143000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AFAB-AF89-4ABF-BE68-3BA23B4C96B7}" type="datetime1">
              <a:rPr lang="es-MX" smtClean="0"/>
              <a:t>03/05/2018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6 Imagen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535" y="476672"/>
            <a:ext cx="1139053" cy="104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34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1BDF-8F32-41F6-976F-D7515237F39E}" type="datetime1">
              <a:rPr lang="es-MX" smtClean="0"/>
              <a:t>03/05/2018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80B-971D-4FF8-B7F8-9D546BACBE24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755576" y="4437112"/>
            <a:ext cx="777686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57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0E6F-064D-44E3-B8C7-9E80BA68B04D}" type="datetime1">
              <a:rPr lang="es-MX" smtClean="0"/>
              <a:t>03/05/2018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37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0029-6EFA-4C42-9C84-F303AAE8C5E9}" type="datetime1">
              <a:rPr lang="es-MX" smtClean="0"/>
              <a:t>03/05/2018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5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1EE9-61BC-4C56-9130-F2D259744BD0}" type="datetime1">
              <a:rPr lang="es-MX" smtClean="0"/>
              <a:t>03/05/2018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19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3B-07A6-448A-9120-168D70771EF9}" type="datetime1">
              <a:rPr lang="es-MX" smtClean="0"/>
              <a:t>03/05/2018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16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FC1F-DED1-4712-B4C4-FEEDF9C15B85}" type="datetime1">
              <a:rPr lang="es-MX" smtClean="0"/>
              <a:t>03/05/2018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8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ADA1-3062-494C-921D-550B6A4EF4FB}" type="datetime1">
              <a:rPr lang="es-MX" smtClean="0"/>
              <a:t>03/05/2018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35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0E3B-22A7-4ABA-924F-4AED68078965}" type="datetime1">
              <a:rPr lang="es-MX" smtClean="0"/>
              <a:t>03/05/2018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D92E-5D48-4F47-8104-FB7137B0D6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6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dh.unam.mx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348880"/>
            <a:ext cx="6155642" cy="1927225"/>
          </a:xfrm>
        </p:spPr>
        <p:txBody>
          <a:bodyPr>
            <a:noAutofit/>
          </a:bodyPr>
          <a:lstStyle/>
          <a:p>
            <a:pPr>
              <a:tabLst>
                <a:tab pos="2416175" algn="l"/>
              </a:tabLst>
            </a:pPr>
            <a:r>
              <a:rPr lang="es-MX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Política pública </a:t>
            </a:r>
            <a:r>
              <a:rPr lang="es-MX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presupuesto </a:t>
            </a:r>
            <a:r>
              <a:rPr lang="es-MX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basado en </a:t>
            </a:r>
            <a:r>
              <a:rPr lang="es-MX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derechos humanos</a:t>
            </a:r>
            <a:endParaRPr lang="es-MX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6061518" cy="1080120"/>
          </a:xfrm>
        </p:spPr>
        <p:txBody>
          <a:bodyPr>
            <a:noAutofit/>
          </a:bodyPr>
          <a:lstStyle/>
          <a:p>
            <a:pPr algn="r"/>
            <a:r>
              <a:rPr lang="es-MX" sz="1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Laura Elisa Pérez Gómez</a:t>
            </a:r>
          </a:p>
          <a:p>
            <a:pPr algn="r"/>
            <a:r>
              <a:rPr lang="es-MX" sz="1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Investigadora</a:t>
            </a:r>
          </a:p>
          <a:p>
            <a:pPr algn="r"/>
            <a:r>
              <a:rPr lang="es-MX" sz="18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Programa Universitario de Derechos </a:t>
            </a:r>
            <a:r>
              <a:rPr lang="es-MX" sz="1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Humanos-UNAM</a:t>
            </a:r>
            <a:endParaRPr lang="es-MX" sz="1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623731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Mayo 4, 2018</a:t>
            </a:r>
            <a:endParaRPr lang="es-MX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https://scontent-lax3-1.xx.fbcdn.net/hphotos-xlf1/v/t1.0-9/10955167_869668213109583_9155840659872748705_n.jpg?oh=92f8af20cb3d915c80a80e2a77dd66af&amp;oe=56ADC0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43954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889248" y="341784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expansión de la mancha urbana, además de su impacto</a:t>
            </a:r>
          </a:p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ambiental, aumenta los costos de la red de infraestructura</a:t>
            </a:r>
          </a:p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habitante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1428"/>
            <a:ext cx="8321898" cy="51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1835696" y="4581128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2483768" y="4581128"/>
            <a:ext cx="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779912" y="458112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860032" y="4581128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292080" y="4581128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804248" y="4581128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2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889248" y="341784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región hay </a:t>
            </a:r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560 </a:t>
            </a:r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años de</a:t>
            </a:r>
          </a:p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perdidos, ajustados por discapacidad, atribuibles a la</a:t>
            </a:r>
          </a:p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contaminación del aire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3688"/>
            <a:ext cx="8352928" cy="51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889248" y="2996952"/>
            <a:ext cx="946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889248" y="188640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 más </a:t>
            </a:r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300 millones de hectáreas de las tierras agrícolas </a:t>
            </a:r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encuentran </a:t>
            </a:r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desertificadas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3038"/>
            <a:ext cx="7920880" cy="525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0" y="1268760"/>
            <a:ext cx="8135466" cy="542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73224" y="188640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Desigualdades en el ejercicio </a:t>
            </a:r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</a:t>
            </a:r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al agua y al</a:t>
            </a:r>
          </a:p>
          <a:p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saneamiento</a:t>
            </a:r>
          </a:p>
        </p:txBody>
      </p:sp>
    </p:spTree>
    <p:extLst>
      <p:ext uri="{BB962C8B-B14F-4D97-AF65-F5344CB8AC3E}">
        <p14:creationId xmlns:p14="http://schemas.microsoft.com/office/powerpoint/2010/main" val="14667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645024"/>
            <a:ext cx="7772400" cy="761876"/>
          </a:xfrm>
        </p:spPr>
        <p:txBody>
          <a:bodyPr>
            <a:noAutofit/>
          </a:bodyPr>
          <a:lstStyle/>
          <a:p>
            <a:pPr algn="r"/>
            <a:r>
              <a:rPr lang="es-MX" sz="3400" i="1" dirty="0">
                <a:latin typeface="Arial" pitchFamily="34" charset="0"/>
                <a:cs typeface="Arial" pitchFamily="34" charset="0"/>
              </a:rPr>
              <a:t>Recomendaciones para el diseño de políticas públicas y presupuestos para el nivel local</a:t>
            </a:r>
          </a:p>
        </p:txBody>
      </p:sp>
    </p:spTree>
    <p:extLst>
      <p:ext uri="{BB962C8B-B14F-4D97-AF65-F5344CB8AC3E}">
        <p14:creationId xmlns:p14="http://schemas.microsoft.com/office/powerpoint/2010/main" val="14053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-2738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Guía de principios y normas </a:t>
            </a:r>
            <a:r>
              <a:rPr lang="es-MX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EBDH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para el ciclo </a:t>
            </a:r>
            <a:r>
              <a:rPr lang="es-MX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políticas (1)</a:t>
            </a:r>
            <a:endParaRPr lang="es-MX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5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-2738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Guía de principios y normas </a:t>
            </a:r>
            <a:r>
              <a:rPr lang="es-MX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EBDH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para el ciclo </a:t>
            </a:r>
            <a:r>
              <a:rPr lang="es-MX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políticas (2)</a:t>
            </a:r>
            <a:endParaRPr lang="es-MX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822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-2738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Guía de principios y normas </a:t>
            </a:r>
            <a:r>
              <a:rPr lang="es-MX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EBDH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para el ciclo </a:t>
            </a:r>
            <a:r>
              <a:rPr lang="es-MX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políticas (3)</a:t>
            </a:r>
            <a:endParaRPr lang="es-MX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96944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-2738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Guía de principios y normas </a:t>
            </a:r>
            <a:r>
              <a:rPr lang="es-MX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EBDH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para el ciclo </a:t>
            </a:r>
            <a:r>
              <a:rPr lang="es-MX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políticas (4)</a:t>
            </a:r>
            <a:endParaRPr lang="es-MX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37629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5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-2738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Guía de principios y normas </a:t>
            </a:r>
            <a:r>
              <a:rPr lang="es-MX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EBDH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para el ciclo </a:t>
            </a:r>
            <a:r>
              <a:rPr lang="es-MX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políticas (5)</a:t>
            </a:r>
            <a:endParaRPr lang="es-MX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2184"/>
            <a:ext cx="8269096" cy="565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984776" cy="4536504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3600" i="1" dirty="0" smtClean="0"/>
              <a:t>El enfoque basado en derechos humanos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3600" i="1" dirty="0" smtClean="0"/>
              <a:t>Retos en el </a:t>
            </a:r>
            <a:r>
              <a:rPr lang="es-MX" sz="3600" i="1" dirty="0" smtClean="0"/>
              <a:t>contexto regional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3600" i="1" dirty="0" smtClean="0"/>
              <a:t>Recomendaciones para el diseño de políticas públicas y presupuestos para el nivel local</a:t>
            </a:r>
          </a:p>
        </p:txBody>
      </p:sp>
    </p:spTree>
    <p:extLst>
      <p:ext uri="{BB962C8B-B14F-4D97-AF65-F5344CB8AC3E}">
        <p14:creationId xmlns:p14="http://schemas.microsoft.com/office/powerpoint/2010/main" val="5993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-273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Ejemplo: Mínimo </a:t>
            </a:r>
            <a:r>
              <a:rPr lang="es-MX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Vital en legislación </a:t>
            </a:r>
            <a:r>
              <a:rPr lang="es-MX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subnacional</a:t>
            </a:r>
            <a:endParaRPr lang="es-MX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8007"/>
            <a:ext cx="8568952" cy="610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44408" y="63093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3419872" y="4653136"/>
            <a:ext cx="79208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 rot="13223655">
            <a:off x="5364549" y="4971622"/>
            <a:ext cx="1368152" cy="2796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5184068" y="5049180"/>
            <a:ext cx="180020" cy="1800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51520" y="4104362"/>
            <a:ext cx="2736304" cy="24929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Art. 4º (Jun/2016):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«Se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reconocen como derechos humanos de las personas que se encuentren en el territorio del Estado de Jalisco, los que se enuncian en la Constitución Política de los Estados Unidos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Mexicanos […];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atendiendo al principio del mínimo vital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consistente en el eje de planeación democrático por el cual el Estado deberá de crear las condiciones para que toda persona pueda llevar a cabo su proyecto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vida»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987824" y="4104362"/>
            <a:ext cx="828092" cy="548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endCxn id="6" idx="4"/>
          </p:cNvCxnSpPr>
          <p:nvPr/>
        </p:nvCxnSpPr>
        <p:spPr>
          <a:xfrm flipV="1">
            <a:off x="2987824" y="5085184"/>
            <a:ext cx="82809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707904" y="581779"/>
            <a:ext cx="3888432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Art. 9º (Feb/2017):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«A. Derecho a la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vida digna. (2)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Todas las personas tienen derecho a un mínimo vital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para asegurar una vida digna en los términos de esta Constitución.»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156176" y="1772816"/>
            <a:ext cx="2952328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Art. 6º (Ene/2018):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«El Estado y los Ayuntamientos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promoverán el derecho al mínimo vital de la población en situación de vulnerabilidad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, a través de los presupuestos asignados al rubro respectivo que deberán ministrarse conforme a los términos que establezca la legislación aplicable. El monto presupuestal asignado nunca será inferior al aprobado en el ejercicio inmediato anterior»</a:t>
            </a: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5580112" y="4104362"/>
            <a:ext cx="576064" cy="548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8" idx="2"/>
          </p:cNvCxnSpPr>
          <p:nvPr/>
        </p:nvCxnSpPr>
        <p:spPr>
          <a:xfrm flipV="1">
            <a:off x="6569620" y="4081140"/>
            <a:ext cx="2538884" cy="1473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9" idx="2"/>
          </p:cNvCxnSpPr>
          <p:nvPr/>
        </p:nvCxnSpPr>
        <p:spPr>
          <a:xfrm flipH="1" flipV="1">
            <a:off x="3707904" y="1412776"/>
            <a:ext cx="1476164" cy="3726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9" idx="7"/>
            <a:endCxn id="15" idx="2"/>
          </p:cNvCxnSpPr>
          <p:nvPr/>
        </p:nvCxnSpPr>
        <p:spPr>
          <a:xfrm flipV="1">
            <a:off x="5337725" y="1412776"/>
            <a:ext cx="314395" cy="366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Gracias!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4400" dirty="0" smtClean="0">
                <a:hlinkClick r:id="rId2"/>
              </a:rPr>
              <a:t>www.pudh.unam.mx</a:t>
            </a:r>
            <a:endParaRPr lang="es-MX" sz="4400" dirty="0" smtClean="0"/>
          </a:p>
          <a:p>
            <a:r>
              <a:rPr lang="es-MX" dirty="0" smtClean="0"/>
              <a:t>lauraelisaperez@yahoo.com.mx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80B-971D-4FF8-B7F8-9D546BACBE24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0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645024"/>
            <a:ext cx="7772400" cy="761876"/>
          </a:xfrm>
        </p:spPr>
        <p:txBody>
          <a:bodyPr>
            <a:noAutofit/>
          </a:bodyPr>
          <a:lstStyle/>
          <a:p>
            <a:pPr algn="r"/>
            <a:r>
              <a:rPr lang="es-MX" sz="3600" i="1" dirty="0">
                <a:latin typeface="Arial" pitchFamily="34" charset="0"/>
                <a:cs typeface="Arial" pitchFamily="34" charset="0"/>
              </a:rPr>
              <a:t>El enfoque basado en derechos humanos (</a:t>
            </a:r>
            <a:r>
              <a:rPr lang="es-MX" sz="3600" i="1" dirty="0" err="1">
                <a:latin typeface="Arial" pitchFamily="34" charset="0"/>
                <a:cs typeface="Arial" pitchFamily="34" charset="0"/>
              </a:rPr>
              <a:t>EBDH</a:t>
            </a:r>
            <a:r>
              <a:rPr lang="es-MX" sz="36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27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Enfoque basado en Derechos Humanos (</a:t>
            </a:r>
            <a:r>
              <a:rPr lang="es-MX" sz="3600" dirty="0" err="1" smtClean="0"/>
              <a:t>EBDH</a:t>
            </a:r>
            <a:r>
              <a:rPr lang="es-MX" sz="3600" dirty="0" smtClean="0"/>
              <a:t>)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2400" i="1" dirty="0"/>
              <a:t>Las políticas basadas en el enfoque de derechos humanos pueden constituir una oportunidad estratégica para consolidar procesos de desarrollo con equidad y avanzar hacia sociedades más </a:t>
            </a:r>
            <a:r>
              <a:rPr lang="es-MX" sz="2400" i="1" dirty="0" smtClean="0"/>
              <a:t>justas.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MX" sz="2400" dirty="0" smtClean="0"/>
              <a:t>El </a:t>
            </a:r>
            <a:r>
              <a:rPr lang="es-MX" sz="2400" dirty="0" err="1" smtClean="0"/>
              <a:t>EBDH</a:t>
            </a:r>
            <a:r>
              <a:rPr lang="es-MX" sz="2400" dirty="0" smtClean="0"/>
              <a:t> es una </a:t>
            </a:r>
            <a:r>
              <a:rPr lang="es-MX" sz="2400" dirty="0"/>
              <a:t>perspectiva </a:t>
            </a:r>
            <a:r>
              <a:rPr lang="es-MX" sz="2400" dirty="0" err="1"/>
              <a:t>estructurante</a:t>
            </a:r>
            <a:r>
              <a:rPr lang="es-MX" sz="2400" dirty="0"/>
              <a:t> para la conceptualización de </a:t>
            </a:r>
            <a:r>
              <a:rPr lang="es-MX" sz="2400" dirty="0" smtClean="0"/>
              <a:t>políticas </a:t>
            </a:r>
            <a:r>
              <a:rPr lang="es-MX" sz="2400" dirty="0"/>
              <a:t>públicas, que </a:t>
            </a:r>
            <a:r>
              <a:rPr lang="es-MX" sz="2400" dirty="0" smtClean="0"/>
              <a:t>debe reflejarse en objetivos</a:t>
            </a:r>
            <a:r>
              <a:rPr lang="es-MX" sz="2400" dirty="0"/>
              <a:t>, contenidos, procesos de gestión, institucionalidad pública e inclusión de las personas.</a:t>
            </a:r>
            <a:endParaRPr lang="es-MX" sz="2400" dirty="0" smtClean="0"/>
          </a:p>
          <a:p>
            <a:pPr marL="0" indent="0">
              <a:buNone/>
            </a:pPr>
            <a:r>
              <a:rPr lang="es-MX" sz="3100" b="1" dirty="0" smtClean="0"/>
              <a:t>Requerimientos aplicación del </a:t>
            </a:r>
            <a:r>
              <a:rPr lang="es-MX" sz="3100" b="1" dirty="0" err="1" smtClean="0"/>
              <a:t>EBDH</a:t>
            </a:r>
            <a:r>
              <a:rPr lang="es-MX" sz="3100" b="1" dirty="0" smtClean="0"/>
              <a:t>: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600" dirty="0" smtClean="0"/>
              <a:t>Modificar marcos </a:t>
            </a:r>
            <a:r>
              <a:rPr lang="es-MX" sz="2600" dirty="0"/>
              <a:t>conceptuales de la acción </a:t>
            </a:r>
            <a:r>
              <a:rPr lang="es-MX" sz="2600" dirty="0" smtClean="0"/>
              <a:t>pública;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600" dirty="0" smtClean="0"/>
              <a:t>Discusión sobre diseños institucionales;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600" dirty="0" smtClean="0"/>
              <a:t>Modificar prácticas </a:t>
            </a:r>
            <a:r>
              <a:rPr lang="es-MX" sz="2600" dirty="0"/>
              <a:t>de </a:t>
            </a:r>
            <a:r>
              <a:rPr lang="es-MX" sz="2600" dirty="0" smtClean="0"/>
              <a:t>gestión y de servicio;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600" dirty="0" smtClean="0"/>
              <a:t>Ampliar la </a:t>
            </a:r>
            <a:r>
              <a:rPr lang="es-MX" sz="2600" dirty="0"/>
              <a:t>participación </a:t>
            </a:r>
            <a:r>
              <a:rPr lang="es-MX" sz="2600" dirty="0" smtClean="0"/>
              <a:t>social;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600" dirty="0" smtClean="0"/>
              <a:t>Articulación y coordinación a nivel territorial;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600" dirty="0" smtClean="0"/>
              <a:t>Establecer mecanismos </a:t>
            </a:r>
            <a:r>
              <a:rPr lang="es-MX" sz="2600" dirty="0"/>
              <a:t>de exigibilidad y </a:t>
            </a:r>
            <a:r>
              <a:rPr lang="es-MX" sz="2600" dirty="0" err="1" smtClean="0"/>
              <a:t>justiciabilidad</a:t>
            </a:r>
            <a:r>
              <a:rPr lang="es-MX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5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57808"/>
            <a:ext cx="7499176" cy="1143000"/>
          </a:xfrm>
        </p:spPr>
        <p:txBody>
          <a:bodyPr/>
          <a:lstStyle/>
          <a:p>
            <a:pPr algn="ctr"/>
            <a:r>
              <a:rPr lang="es-MX" sz="3200" dirty="0" smtClean="0"/>
              <a:t>ELEMENTO </a:t>
            </a:r>
            <a:r>
              <a:rPr lang="es-MX" sz="3200" dirty="0"/>
              <a:t>CLAVE: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Sustentar </a:t>
            </a:r>
            <a:r>
              <a:rPr lang="es-MX" sz="3200" dirty="0"/>
              <a:t>e integrar los elementos jurídicos de los derechos en las políticas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215405"/>
            <a:ext cx="7848872" cy="4093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400" dirty="0" smtClean="0"/>
              <a:t>Los </a:t>
            </a:r>
            <a:r>
              <a:rPr lang="es-MX" sz="3400" dirty="0"/>
              <a:t>aspectos jurídicos, desde el reconocimiento internacional, constitucional y legal de los derechos hasta la normatividad específica que los haga operativos, constituyen la base para garantizar la gobernanza institucional requerida para la actuación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17763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Principios y Normas para el </a:t>
            </a:r>
            <a:r>
              <a:rPr lang="es-MX" sz="3600" dirty="0" err="1" smtClean="0"/>
              <a:t>EBDH</a:t>
            </a:r>
            <a:endParaRPr lang="es-MX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000" b="1" dirty="0" smtClean="0">
                <a:solidFill>
                  <a:schemeClr val="tx2"/>
                </a:solidFill>
              </a:rPr>
              <a:t>Principios Transversales:</a:t>
            </a:r>
          </a:p>
          <a:p>
            <a:pPr marL="0" indent="0">
              <a:buNone/>
            </a:pPr>
            <a:r>
              <a:rPr lang="es-MX" sz="2600" dirty="0" smtClean="0"/>
              <a:t>Comunes a </a:t>
            </a:r>
            <a:r>
              <a:rPr lang="es-MX" sz="2600" dirty="0"/>
              <a:t>todos los derechos </a:t>
            </a:r>
            <a:r>
              <a:rPr lang="es-MX" sz="2600" dirty="0" smtClean="0"/>
              <a:t>fundamentales, dimensiones </a:t>
            </a:r>
            <a:r>
              <a:rPr lang="es-MX" sz="2600" dirty="0"/>
              <a:t>centrales para </a:t>
            </a:r>
            <a:r>
              <a:rPr lang="es-MX" sz="2600" dirty="0" smtClean="0"/>
              <a:t>su garantía</a:t>
            </a:r>
          </a:p>
          <a:p>
            <a:pPr marL="452438" lvl="1" indent="-322263" algn="ctr">
              <a:buClr>
                <a:schemeClr val="tx2"/>
              </a:buClr>
              <a:buSzPct val="85000"/>
              <a:buFont typeface="Wingdings" pitchFamily="2" charset="2"/>
              <a:buChar char="Ø"/>
            </a:pPr>
            <a:r>
              <a:rPr lang="es-MX" sz="2400" dirty="0" smtClean="0">
                <a:solidFill>
                  <a:schemeClr val="tx2"/>
                </a:solidFill>
              </a:rPr>
              <a:t>Igualdad – Participación – Justicia - Transparencia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s-MX" sz="3000" b="1" dirty="0" smtClean="0">
                <a:solidFill>
                  <a:schemeClr val="tx2"/>
                </a:solidFill>
              </a:rPr>
              <a:t>Principios de Actuación:</a:t>
            </a:r>
          </a:p>
          <a:p>
            <a:pPr marL="0" indent="0">
              <a:buNone/>
            </a:pPr>
            <a:r>
              <a:rPr lang="es-MX" sz="2600" dirty="0" smtClean="0"/>
              <a:t>Obligaciones de </a:t>
            </a:r>
            <a:r>
              <a:rPr lang="es-MX" sz="2600" dirty="0"/>
              <a:t>comportamiento establecidas principalmente en </a:t>
            </a:r>
            <a:r>
              <a:rPr lang="es-MX" sz="2600" dirty="0" smtClean="0"/>
              <a:t>Observaciones </a:t>
            </a:r>
            <a:r>
              <a:rPr lang="es-MX" sz="2600" dirty="0"/>
              <a:t>Generales de los Comités de Naciones </a:t>
            </a:r>
            <a:r>
              <a:rPr lang="es-MX" sz="2600" dirty="0" smtClean="0"/>
              <a:t>Unidas</a:t>
            </a:r>
          </a:p>
          <a:p>
            <a:pPr marL="342900" lvl="1" indent="-342900" algn="ctr">
              <a:buFont typeface="Wingdings" pitchFamily="2" charset="2"/>
              <a:buChar char="Ø"/>
            </a:pPr>
            <a:r>
              <a:rPr lang="es-MX" sz="2400" dirty="0" smtClean="0">
                <a:solidFill>
                  <a:schemeClr val="tx2"/>
                </a:solidFill>
              </a:rPr>
              <a:t>Obligaciones inmediatas – Prioridad </a:t>
            </a:r>
            <a:r>
              <a:rPr lang="es-MX" sz="2400" dirty="0" err="1" smtClean="0">
                <a:solidFill>
                  <a:schemeClr val="tx2"/>
                </a:solidFill>
              </a:rPr>
              <a:t>GSV</a:t>
            </a:r>
            <a:r>
              <a:rPr lang="es-MX" sz="2400" dirty="0" smtClean="0">
                <a:solidFill>
                  <a:schemeClr val="tx2"/>
                </a:solidFill>
              </a:rPr>
              <a:t> – Progresividad – Máximos recursos</a:t>
            </a:r>
            <a:endParaRPr lang="es-MX" sz="24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s-MX" sz="3000" b="1" dirty="0" smtClean="0">
                <a:solidFill>
                  <a:schemeClr val="tx2"/>
                </a:solidFill>
              </a:rPr>
              <a:t>Normas para el ejercicio de derechos "4A":</a:t>
            </a:r>
          </a:p>
          <a:p>
            <a:pPr marL="0" indent="0">
              <a:buNone/>
            </a:pPr>
            <a:r>
              <a:rPr lang="es-MX" sz="2400" dirty="0" smtClean="0"/>
              <a:t>Condiciones necesarias para atención de las personas</a:t>
            </a:r>
          </a:p>
          <a:p>
            <a:pPr marL="342900" lvl="1" indent="-342900" algn="ctr">
              <a:buFont typeface="Wingdings" pitchFamily="2" charset="2"/>
              <a:buChar char="Ø"/>
            </a:pPr>
            <a:r>
              <a:rPr lang="es-MX" sz="2400" dirty="0" smtClean="0">
                <a:solidFill>
                  <a:schemeClr val="tx2"/>
                </a:solidFill>
              </a:rPr>
              <a:t>Disponibilidad – Accesibilidad – Adaptabilidad - Calidad</a:t>
            </a:r>
            <a:endParaRPr lang="es-MX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-2738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Ciclo de políticas públicas con enfoque de derechos </a:t>
            </a:r>
            <a:r>
              <a:rPr lang="es-MX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humanos</a:t>
            </a:r>
            <a:endParaRPr lang="es-MX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79"/>
            <a:ext cx="6984776" cy="602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645024"/>
            <a:ext cx="7772400" cy="761876"/>
          </a:xfrm>
        </p:spPr>
        <p:txBody>
          <a:bodyPr>
            <a:noAutofit/>
          </a:bodyPr>
          <a:lstStyle/>
          <a:p>
            <a:pPr algn="r"/>
            <a:r>
              <a:rPr lang="es-MX" sz="3600" i="1" dirty="0" smtClean="0">
                <a:latin typeface="Arial" pitchFamily="34" charset="0"/>
                <a:cs typeface="Arial" pitchFamily="34" charset="0"/>
              </a:rPr>
              <a:t>Retos en e</a:t>
            </a:r>
            <a:r>
              <a:rPr lang="es-MX" sz="3600" i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s-MX" sz="3600" i="1" dirty="0">
                <a:latin typeface="Arial" pitchFamily="34" charset="0"/>
                <a:cs typeface="Arial" pitchFamily="34" charset="0"/>
              </a:rPr>
              <a:t>contexto </a:t>
            </a:r>
            <a:r>
              <a:rPr lang="es-MX" sz="3600" i="1" dirty="0" smtClean="0">
                <a:latin typeface="Arial" pitchFamily="34" charset="0"/>
                <a:cs typeface="Arial" pitchFamily="34" charset="0"/>
              </a:rPr>
              <a:t>regional*</a:t>
            </a:r>
            <a:endParaRPr lang="es-MX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6002704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CEPAL. Segundo informe </a:t>
            </a:r>
            <a:r>
              <a:rPr lang="es-MX" sz="1400" dirty="0" smtClean="0"/>
              <a:t>anual sobre </a:t>
            </a:r>
            <a:r>
              <a:rPr lang="es-MX" sz="1400" dirty="0"/>
              <a:t>el </a:t>
            </a:r>
            <a:r>
              <a:rPr lang="es-MX" sz="1400" dirty="0" smtClean="0"/>
              <a:t>progreso y </a:t>
            </a:r>
            <a:r>
              <a:rPr lang="es-MX" sz="1400" dirty="0"/>
              <a:t>los </a:t>
            </a:r>
            <a:r>
              <a:rPr lang="es-MX" sz="1400" dirty="0" smtClean="0"/>
              <a:t>desafíos regionales de </a:t>
            </a:r>
            <a:r>
              <a:rPr lang="es-MX" sz="1400" dirty="0"/>
              <a:t>la Agenda 2030 </a:t>
            </a:r>
            <a:r>
              <a:rPr lang="es-MX" sz="1400" dirty="0" smtClean="0"/>
              <a:t>para el </a:t>
            </a:r>
            <a:r>
              <a:rPr lang="es-MX" sz="1400" dirty="0"/>
              <a:t>Desarrollo </a:t>
            </a:r>
            <a:r>
              <a:rPr lang="es-MX" sz="1400" dirty="0" smtClean="0"/>
              <a:t>Sostenible en </a:t>
            </a:r>
            <a:r>
              <a:rPr lang="es-MX" sz="1400" dirty="0"/>
              <a:t>América Latina y el </a:t>
            </a:r>
            <a:r>
              <a:rPr lang="es-MX" sz="1400" dirty="0" smtClean="0"/>
              <a:t>Caribe. Abr, 2018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906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879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89248" y="341784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 una década de caída, la pobreza y la pobreza extrema registraron aumentos a partir del 2015 en ALC</a:t>
            </a:r>
            <a:endParaRPr lang="es-MX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938953"/>
      </a:dk2>
      <a:lt2>
        <a:srgbClr val="EEECE1"/>
      </a:lt2>
      <a:accent1>
        <a:srgbClr val="4F6128"/>
      </a:accent1>
      <a:accent2>
        <a:srgbClr val="76923C"/>
      </a:accent2>
      <a:accent3>
        <a:srgbClr val="9BBB59"/>
      </a:accent3>
      <a:accent4>
        <a:srgbClr val="4F81BD"/>
      </a:accent4>
      <a:accent5>
        <a:srgbClr val="95B3D7"/>
      </a:accent5>
      <a:accent6>
        <a:srgbClr val="92CDDC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3610</TotalTime>
  <Words>703</Words>
  <Application>Microsoft Office PowerPoint</Application>
  <PresentationFormat>Presentación en pantalla (4:3)</PresentationFormat>
  <Paragraphs>64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Política pública y presupuesto basado en derechos humanos</vt:lpstr>
      <vt:lpstr>Contenido</vt:lpstr>
      <vt:lpstr>Presentación de PowerPoint</vt:lpstr>
      <vt:lpstr>Enfoque basado en Derechos Humanos (EBDH)</vt:lpstr>
      <vt:lpstr>ELEMENTO CLAVE:  Sustentar e integrar los elementos jurídicos de los derechos en las políticas</vt:lpstr>
      <vt:lpstr>Principios y Normas para el EBDH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A LA EDUCACIÓN</dc:title>
  <dc:creator>Laura Elisa Pérez</dc:creator>
  <cp:lastModifiedBy>Laura Elisa</cp:lastModifiedBy>
  <cp:revision>271</cp:revision>
  <cp:lastPrinted>2018-02-19T20:20:53Z</cp:lastPrinted>
  <dcterms:created xsi:type="dcterms:W3CDTF">2014-05-19T16:10:56Z</dcterms:created>
  <dcterms:modified xsi:type="dcterms:W3CDTF">2018-05-04T00:21:32Z</dcterms:modified>
</cp:coreProperties>
</file>